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23E66305-C1CB-4042-9654-43A4A5DDF605}" type="datetimeFigureOut">
              <a:rPr lang="en-US" smtClean="0"/>
              <a:pPr/>
              <a:t>28-Apr-19</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A6F3E3DC-CED6-4543-A8D8-259C5A25B377}"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3E66305-C1CB-4042-9654-43A4A5DDF605}" type="datetimeFigureOut">
              <a:rPr lang="en-US" smtClean="0"/>
              <a:pPr/>
              <a:t>28-Apr-19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F3E3DC-CED6-4543-A8D8-259C5A25B37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3E66305-C1CB-4042-9654-43A4A5DDF605}" type="datetimeFigureOut">
              <a:rPr lang="en-US" smtClean="0"/>
              <a:pPr/>
              <a:t>28-Apr-19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F3E3DC-CED6-4543-A8D8-259C5A25B37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23E66305-C1CB-4042-9654-43A4A5DDF605}" type="datetimeFigureOut">
              <a:rPr lang="en-US" smtClean="0"/>
              <a:pPr/>
              <a:t>28-Apr-19</a:t>
            </a:fld>
            <a:endParaRPr lang="en-US"/>
          </a:p>
        </p:txBody>
      </p:sp>
      <p:sp>
        <p:nvSpPr>
          <p:cNvPr id="9" name="Slide Number Placeholder 8"/>
          <p:cNvSpPr>
            <a:spLocks noGrp="1"/>
          </p:cNvSpPr>
          <p:nvPr>
            <p:ph type="sldNum" sz="quarter" idx="15"/>
          </p:nvPr>
        </p:nvSpPr>
        <p:spPr/>
        <p:txBody>
          <a:bodyPr rtlCol="0"/>
          <a:lstStyle/>
          <a:p>
            <a:fld id="{A6F3E3DC-CED6-4543-A8D8-259C5A25B377}"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23E66305-C1CB-4042-9654-43A4A5DDF605}" type="datetimeFigureOut">
              <a:rPr lang="en-US" smtClean="0"/>
              <a:pPr/>
              <a:t>28-Apr-19</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A6F3E3DC-CED6-4543-A8D8-259C5A25B377}"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23E66305-C1CB-4042-9654-43A4A5DDF605}" type="datetimeFigureOut">
              <a:rPr lang="en-US" smtClean="0"/>
              <a:pPr/>
              <a:t>28-Apr-19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F3E3DC-CED6-4543-A8D8-259C5A25B377}"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23E66305-C1CB-4042-9654-43A4A5DDF605}" type="datetimeFigureOut">
              <a:rPr lang="en-US" smtClean="0"/>
              <a:pPr/>
              <a:t>28-Apr-19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6F3E3DC-CED6-4543-A8D8-259C5A25B377}"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23E66305-C1CB-4042-9654-43A4A5DDF605}" type="datetimeFigureOut">
              <a:rPr lang="en-US" smtClean="0"/>
              <a:pPr/>
              <a:t>28-Apr-19</a:t>
            </a:fld>
            <a:endParaRPr lang="en-US"/>
          </a:p>
        </p:txBody>
      </p:sp>
      <p:sp>
        <p:nvSpPr>
          <p:cNvPr id="7" name="Slide Number Placeholder 6"/>
          <p:cNvSpPr>
            <a:spLocks noGrp="1"/>
          </p:cNvSpPr>
          <p:nvPr>
            <p:ph type="sldNum" sz="quarter" idx="11"/>
          </p:nvPr>
        </p:nvSpPr>
        <p:spPr/>
        <p:txBody>
          <a:bodyPr rtlCol="0"/>
          <a:lstStyle/>
          <a:p>
            <a:fld id="{A6F3E3DC-CED6-4543-A8D8-259C5A25B377}"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E66305-C1CB-4042-9654-43A4A5DDF605}" type="datetimeFigureOut">
              <a:rPr lang="en-US" smtClean="0"/>
              <a:pPr/>
              <a:t>28-Apr-19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6F3E3DC-CED6-4543-A8D8-259C5A25B37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23E66305-C1CB-4042-9654-43A4A5DDF605}" type="datetimeFigureOut">
              <a:rPr lang="en-US" smtClean="0"/>
              <a:pPr/>
              <a:t>28-Apr-19</a:t>
            </a:fld>
            <a:endParaRPr lang="en-US"/>
          </a:p>
        </p:txBody>
      </p:sp>
      <p:sp>
        <p:nvSpPr>
          <p:cNvPr id="22" name="Slide Number Placeholder 21"/>
          <p:cNvSpPr>
            <a:spLocks noGrp="1"/>
          </p:cNvSpPr>
          <p:nvPr>
            <p:ph type="sldNum" sz="quarter" idx="15"/>
          </p:nvPr>
        </p:nvSpPr>
        <p:spPr/>
        <p:txBody>
          <a:bodyPr rtlCol="0"/>
          <a:lstStyle/>
          <a:p>
            <a:fld id="{A6F3E3DC-CED6-4543-A8D8-259C5A25B377}"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23E66305-C1CB-4042-9654-43A4A5DDF605}" type="datetimeFigureOut">
              <a:rPr lang="en-US" smtClean="0"/>
              <a:pPr/>
              <a:t>28-Apr-19</a:t>
            </a:fld>
            <a:endParaRPr lang="en-US"/>
          </a:p>
        </p:txBody>
      </p:sp>
      <p:sp>
        <p:nvSpPr>
          <p:cNvPr id="18" name="Slide Number Placeholder 17"/>
          <p:cNvSpPr>
            <a:spLocks noGrp="1"/>
          </p:cNvSpPr>
          <p:nvPr>
            <p:ph type="sldNum" sz="quarter" idx="11"/>
          </p:nvPr>
        </p:nvSpPr>
        <p:spPr/>
        <p:txBody>
          <a:bodyPr rtlCol="0"/>
          <a:lstStyle/>
          <a:p>
            <a:fld id="{A6F3E3DC-CED6-4543-A8D8-259C5A25B377}"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23E66305-C1CB-4042-9654-43A4A5DDF605}" type="datetimeFigureOut">
              <a:rPr lang="en-US" smtClean="0"/>
              <a:pPr/>
              <a:t>28-Apr-19</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A6F3E3DC-CED6-4543-A8D8-259C5A25B37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52600" y="914400"/>
            <a:ext cx="6172200" cy="1894362"/>
          </a:xfrm>
        </p:spPr>
        <p:txBody>
          <a:bodyPr/>
          <a:lstStyle/>
          <a:p>
            <a:r>
              <a:rPr lang="en-US" dirty="0">
                <a:solidFill>
                  <a:srgbClr val="FF0000"/>
                </a:solidFill>
              </a:rPr>
              <a:t>JSP - Lifecycle</a:t>
            </a:r>
            <a:r>
              <a:rPr lang="en-US" dirty="0">
                <a:solidFill>
                  <a:srgbClr val="92D050"/>
                </a:solidFill>
              </a:rPr>
              <a:t/>
            </a:r>
            <a:br>
              <a:rPr lang="en-US" dirty="0">
                <a:solidFill>
                  <a:srgbClr val="92D050"/>
                </a:solidFill>
              </a:rPr>
            </a:br>
            <a:endParaRPr lang="en-US" dirty="0">
              <a:solidFill>
                <a:srgbClr val="92D050"/>
              </a:solidFill>
            </a:endParaRPr>
          </a:p>
        </p:txBody>
      </p:sp>
      <p:sp>
        <p:nvSpPr>
          <p:cNvPr id="3" name="Subtitle 2"/>
          <p:cNvSpPr>
            <a:spLocks noGrp="1"/>
          </p:cNvSpPr>
          <p:nvPr>
            <p:ph type="subTitle" idx="1"/>
          </p:nvPr>
        </p:nvSpPr>
        <p:spPr>
          <a:xfrm>
            <a:off x="2057400" y="3124200"/>
            <a:ext cx="6400800" cy="1371600"/>
          </a:xfrm>
        </p:spPr>
        <p:txBody>
          <a:bodyPr>
            <a:normAutofit/>
          </a:bodyPr>
          <a:lstStyle/>
          <a:p>
            <a:r>
              <a:rPr lang="en-US" dirty="0" err="1" smtClean="0">
                <a:solidFill>
                  <a:srgbClr val="002060"/>
                </a:solidFill>
              </a:rPr>
              <a:t>Shakti</a:t>
            </a:r>
            <a:r>
              <a:rPr lang="en-US" dirty="0" smtClean="0">
                <a:solidFill>
                  <a:srgbClr val="002060"/>
                </a:solidFill>
              </a:rPr>
              <a:t> </a:t>
            </a:r>
            <a:r>
              <a:rPr lang="en-US" dirty="0" err="1" smtClean="0">
                <a:solidFill>
                  <a:srgbClr val="002060"/>
                </a:solidFill>
              </a:rPr>
              <a:t>Prakash</a:t>
            </a:r>
            <a:endParaRPr lang="en-US" dirty="0" smtClean="0">
              <a:solidFill>
                <a:srgbClr val="002060"/>
              </a:solidFill>
            </a:endParaRPr>
          </a:p>
          <a:p>
            <a:r>
              <a:rPr lang="en-US" dirty="0" err="1" smtClean="0">
                <a:solidFill>
                  <a:srgbClr val="002060"/>
                </a:solidFill>
              </a:rPr>
              <a:t>Asstt</a:t>
            </a:r>
            <a:r>
              <a:rPr lang="en-US" dirty="0" smtClean="0">
                <a:solidFill>
                  <a:srgbClr val="002060"/>
                </a:solidFill>
              </a:rPr>
              <a:t>. Prof. Computer Applications</a:t>
            </a:r>
          </a:p>
          <a:p>
            <a:r>
              <a:rPr lang="en-US" dirty="0" smtClean="0">
                <a:solidFill>
                  <a:srgbClr val="002060"/>
                </a:solidFill>
              </a:rPr>
              <a:t>Govt. Degree College Anantnag</a:t>
            </a:r>
            <a:endParaRPr lang="en-US" dirty="0" smtClean="0">
              <a:solidFill>
                <a:srgbClr val="002060"/>
              </a:solidFill>
            </a:endParaRPr>
          </a:p>
        </p:txBody>
      </p:sp>
      <p:sp>
        <p:nvSpPr>
          <p:cNvPr id="4" name="Subtitle 2"/>
          <p:cNvSpPr txBox="1">
            <a:spLocks/>
          </p:cNvSpPr>
          <p:nvPr/>
        </p:nvSpPr>
        <p:spPr>
          <a:xfrm>
            <a:off x="152400" y="4724400"/>
            <a:ext cx="8686800" cy="1066800"/>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1900" b="0" i="0" u="none" strike="noStrike" kern="1200" cap="none" spc="0" normalizeH="0" baseline="0" noProof="0" dirty="0" smtClean="0">
                <a:ln>
                  <a:noFill/>
                </a:ln>
                <a:solidFill>
                  <a:srgbClr val="FF0000"/>
                </a:solidFill>
                <a:effectLst/>
                <a:uLnTx/>
                <a:uFillTx/>
                <a:latin typeface="+mn-lt"/>
                <a:ea typeface="+mn-ea"/>
                <a:cs typeface="+mn-cs"/>
              </a:rPr>
              <a:t>5th SEMESTER CORE – 11</a:t>
            </a:r>
            <a:r>
              <a:rPr kumimoji="0" lang="en-US" sz="1900" b="0" i="0" u="none" strike="noStrike" kern="1200" cap="none" spc="0" normalizeH="0" noProof="0" dirty="0" smtClean="0">
                <a:ln>
                  <a:noFill/>
                </a:ln>
                <a:solidFill>
                  <a:srgbClr val="FF0000"/>
                </a:solidFill>
                <a:effectLst/>
                <a:uLnTx/>
                <a:uFillTx/>
                <a:latin typeface="+mn-lt"/>
                <a:ea typeface="+mn-ea"/>
                <a:cs typeface="+mn-cs"/>
              </a:rPr>
              <a:t> </a:t>
            </a:r>
            <a:r>
              <a:rPr kumimoji="0" lang="en-US" sz="1900" b="0" i="0" u="none" strike="noStrike" kern="1200" cap="none" spc="0" normalizeH="0" baseline="0" noProof="0" dirty="0" smtClean="0">
                <a:ln>
                  <a:noFill/>
                </a:ln>
                <a:solidFill>
                  <a:srgbClr val="FF0000"/>
                </a:solidFill>
                <a:effectLst/>
                <a:uLnTx/>
                <a:uFillTx/>
                <a:latin typeface="+mn-lt"/>
                <a:ea typeface="+mn-ea"/>
                <a:cs typeface="+mn-cs"/>
              </a:rPr>
              <a:t> BCA516C1: INTERNET TECHNOLOGIES</a:t>
            </a:r>
            <a:endParaRPr kumimoji="0" lang="en-US" sz="1900" b="0" i="0" u="none" strike="noStrike" kern="1200" cap="none" spc="0" normalizeH="0" baseline="0" noProof="0" dirty="0">
              <a:ln>
                <a:noFill/>
              </a:ln>
              <a:solidFill>
                <a:srgbClr val="FF0000"/>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Paths Followed By JSP</a:t>
            </a:r>
            <a:br>
              <a:rPr lang="en-US" dirty="0" smtClean="0"/>
            </a:br>
            <a:endParaRPr lang="en-US" dirty="0"/>
          </a:p>
        </p:txBody>
      </p:sp>
      <p:sp>
        <p:nvSpPr>
          <p:cNvPr id="3" name="Content Placeholder 2"/>
          <p:cNvSpPr>
            <a:spLocks noGrp="1"/>
          </p:cNvSpPr>
          <p:nvPr>
            <p:ph sz="quarter" idx="1"/>
          </p:nvPr>
        </p:nvSpPr>
        <p:spPr/>
        <p:txBody>
          <a:bodyPr/>
          <a:lstStyle/>
          <a:p>
            <a:r>
              <a:rPr lang="en-US" dirty="0" smtClean="0"/>
              <a:t>The </a:t>
            </a:r>
            <a:r>
              <a:rPr lang="en-US" dirty="0"/>
              <a:t>following are the paths followed by a JSP </a:t>
            </a:r>
          </a:p>
          <a:p>
            <a:pPr marL="914400" lvl="1" indent="-514350">
              <a:buFont typeface="+mj-lt"/>
              <a:buAutoNum type="arabicPeriod"/>
            </a:pPr>
            <a:r>
              <a:rPr lang="en-US" dirty="0"/>
              <a:t>Compilation</a:t>
            </a:r>
          </a:p>
          <a:p>
            <a:pPr marL="914400" lvl="1" indent="-514350">
              <a:buFont typeface="+mj-lt"/>
              <a:buAutoNum type="arabicPeriod"/>
            </a:pPr>
            <a:r>
              <a:rPr lang="en-US" dirty="0"/>
              <a:t>Initialization</a:t>
            </a:r>
          </a:p>
          <a:p>
            <a:pPr marL="914400" lvl="1" indent="-514350">
              <a:buFont typeface="+mj-lt"/>
              <a:buAutoNum type="arabicPeriod"/>
            </a:pPr>
            <a:r>
              <a:rPr lang="en-US" dirty="0"/>
              <a:t>Execution</a:t>
            </a:r>
          </a:p>
          <a:p>
            <a:pPr marL="914400" lvl="1" indent="-514350">
              <a:buFont typeface="+mj-lt"/>
              <a:buAutoNum type="arabicPeriod"/>
            </a:pPr>
            <a:r>
              <a:rPr lang="en-US" dirty="0"/>
              <a:t>Cleanup</a:t>
            </a:r>
          </a:p>
          <a:p>
            <a:pPr>
              <a:buNone/>
            </a:pP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610600" cy="1676400"/>
          </a:xfrm>
        </p:spPr>
        <p:txBody>
          <a:bodyPr>
            <a:noAutofit/>
          </a:bodyPr>
          <a:lstStyle/>
          <a:p>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The four major phases of a JSP life Cycle</a:t>
            </a:r>
            <a:br>
              <a:rPr lang="en-US" sz="4000" dirty="0" smtClean="0"/>
            </a:br>
            <a:endParaRPr lang="en-US" sz="4000" dirty="0"/>
          </a:p>
        </p:txBody>
      </p:sp>
      <p:sp>
        <p:nvSpPr>
          <p:cNvPr id="3" name="Content Placeholder 2"/>
          <p:cNvSpPr>
            <a:spLocks noGrp="1"/>
          </p:cNvSpPr>
          <p:nvPr>
            <p:ph sz="quarter" idx="1"/>
          </p:nvPr>
        </p:nvSpPr>
        <p:spPr>
          <a:xfrm>
            <a:off x="457200" y="1295400"/>
            <a:ext cx="8229600" cy="5181600"/>
          </a:xfrm>
        </p:spPr>
        <p:txBody>
          <a:bodyPr/>
          <a:lstStyle/>
          <a:p>
            <a:pPr>
              <a:buNone/>
            </a:pPr>
            <a:r>
              <a:rPr lang="en-US" dirty="0" smtClean="0"/>
              <a:t/>
            </a:r>
            <a:br>
              <a:rPr lang="en-US" dirty="0" smtClean="0"/>
            </a:br>
            <a:endParaRPr lang="en-US" dirty="0"/>
          </a:p>
        </p:txBody>
      </p:sp>
      <p:pic>
        <p:nvPicPr>
          <p:cNvPr id="4" name="Picture 3" descr="jsp_life_cycle.jpg"/>
          <p:cNvPicPr>
            <a:picLocks noChangeAspect="1"/>
          </p:cNvPicPr>
          <p:nvPr/>
        </p:nvPicPr>
        <p:blipFill>
          <a:blip r:embed="rId2"/>
          <a:stretch>
            <a:fillRect/>
          </a:stretch>
        </p:blipFill>
        <p:spPr>
          <a:xfrm>
            <a:off x="1219200" y="1848678"/>
            <a:ext cx="6858000" cy="5009322"/>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1. JSP Compilation</a:t>
            </a:r>
            <a:br>
              <a:rPr lang="en-US" dirty="0" smtClean="0"/>
            </a:br>
            <a:endParaRPr lang="en-US" dirty="0"/>
          </a:p>
        </p:txBody>
      </p:sp>
      <p:sp>
        <p:nvSpPr>
          <p:cNvPr id="3" name="Content Placeholder 2"/>
          <p:cNvSpPr>
            <a:spLocks noGrp="1"/>
          </p:cNvSpPr>
          <p:nvPr>
            <p:ph sz="quarter" idx="1"/>
          </p:nvPr>
        </p:nvSpPr>
        <p:spPr>
          <a:xfrm>
            <a:off x="457200" y="1295400"/>
            <a:ext cx="8229600" cy="4953000"/>
          </a:xfrm>
        </p:spPr>
        <p:txBody>
          <a:bodyPr>
            <a:normAutofit/>
          </a:bodyPr>
          <a:lstStyle/>
          <a:p>
            <a:r>
              <a:rPr lang="en-US" dirty="0" smtClean="0"/>
              <a:t>When </a:t>
            </a:r>
            <a:r>
              <a:rPr lang="en-US" dirty="0"/>
              <a:t>a browser asks for a JSP, the JSP engine first checks to see whether it needs to compile the page. If the page has never been compiled, or if the JSP has been modified since it was last compiled, the JSP engine compiles the page.</a:t>
            </a:r>
          </a:p>
          <a:p>
            <a:r>
              <a:rPr lang="en-US" dirty="0"/>
              <a:t>The compilation process involves three steps −</a:t>
            </a:r>
          </a:p>
          <a:p>
            <a:r>
              <a:rPr lang="en-US" dirty="0"/>
              <a:t>Parsing the JSP.</a:t>
            </a:r>
          </a:p>
          <a:p>
            <a:r>
              <a:rPr lang="en-US" dirty="0"/>
              <a:t>Turning the JSP into a </a:t>
            </a:r>
            <a:r>
              <a:rPr lang="en-US" dirty="0" err="1"/>
              <a:t>servlet</a:t>
            </a:r>
            <a:r>
              <a:rPr lang="en-US" dirty="0"/>
              <a:t>.</a:t>
            </a:r>
          </a:p>
          <a:p>
            <a:r>
              <a:rPr lang="en-US" dirty="0"/>
              <a:t>Compiling the </a:t>
            </a:r>
            <a:r>
              <a:rPr lang="en-US" dirty="0" err="1"/>
              <a:t>servlet</a:t>
            </a:r>
            <a:r>
              <a:rPr lang="en-US" dirty="0"/>
              <a:t>.</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2. JSP Initialization</a:t>
            </a:r>
            <a:br>
              <a:rPr lang="en-US" dirty="0" smtClean="0"/>
            </a:br>
            <a:endParaRPr lang="en-US" dirty="0"/>
          </a:p>
        </p:txBody>
      </p:sp>
      <p:sp>
        <p:nvSpPr>
          <p:cNvPr id="3" name="Content Placeholder 2"/>
          <p:cNvSpPr>
            <a:spLocks noGrp="1"/>
          </p:cNvSpPr>
          <p:nvPr>
            <p:ph sz="quarter" idx="1"/>
          </p:nvPr>
        </p:nvSpPr>
        <p:spPr>
          <a:xfrm>
            <a:off x="457200" y="1143000"/>
            <a:ext cx="8229600" cy="5562600"/>
          </a:xfrm>
        </p:spPr>
        <p:txBody>
          <a:bodyPr>
            <a:normAutofit/>
          </a:bodyPr>
          <a:lstStyle/>
          <a:p>
            <a:r>
              <a:rPr lang="en-US" dirty="0" smtClean="0"/>
              <a:t>When </a:t>
            </a:r>
            <a:r>
              <a:rPr lang="en-US" dirty="0"/>
              <a:t>a container loads a JSP it invokes the </a:t>
            </a:r>
            <a:r>
              <a:rPr lang="en-US" b="1" dirty="0" err="1"/>
              <a:t>jspInit</a:t>
            </a:r>
            <a:r>
              <a:rPr lang="en-US" b="1" dirty="0"/>
              <a:t>()</a:t>
            </a:r>
            <a:r>
              <a:rPr lang="en-US" dirty="0"/>
              <a:t> method before servicing any requests. </a:t>
            </a:r>
            <a:endParaRPr lang="en-US" dirty="0" smtClean="0"/>
          </a:p>
          <a:p>
            <a:r>
              <a:rPr lang="en-US" dirty="0" smtClean="0"/>
              <a:t>If </a:t>
            </a:r>
            <a:r>
              <a:rPr lang="en-US" dirty="0"/>
              <a:t>you need to perform JSP-specific initialization, override the </a:t>
            </a:r>
            <a:r>
              <a:rPr lang="en-US" b="1" dirty="0" err="1"/>
              <a:t>jspInit</a:t>
            </a:r>
            <a:r>
              <a:rPr lang="en-US" b="1" dirty="0"/>
              <a:t>()</a:t>
            </a:r>
            <a:r>
              <a:rPr lang="en-US" dirty="0"/>
              <a:t> method −</a:t>
            </a:r>
          </a:p>
          <a:p>
            <a:pPr>
              <a:buNone/>
            </a:pPr>
            <a:r>
              <a:rPr lang="en-US" dirty="0" smtClean="0"/>
              <a:t>	public </a:t>
            </a:r>
            <a:r>
              <a:rPr lang="en-US" dirty="0"/>
              <a:t>void</a:t>
            </a:r>
            <a:r>
              <a:rPr lang="en-US" dirty="0" smtClean="0"/>
              <a:t> </a:t>
            </a:r>
            <a:r>
              <a:rPr lang="en-US" dirty="0" err="1" smtClean="0"/>
              <a:t>jspInit</a:t>
            </a:r>
            <a:r>
              <a:rPr lang="en-US" dirty="0" smtClean="0"/>
              <a:t>()</a:t>
            </a:r>
          </a:p>
          <a:p>
            <a:pPr>
              <a:buNone/>
            </a:pPr>
            <a:r>
              <a:rPr lang="en-US" dirty="0" smtClean="0"/>
              <a:t>	{ </a:t>
            </a:r>
            <a:r>
              <a:rPr lang="en-US" dirty="0"/>
              <a:t>// Initialization code...</a:t>
            </a:r>
            <a:r>
              <a:rPr lang="en-US" dirty="0" smtClean="0"/>
              <a:t> }</a:t>
            </a:r>
          </a:p>
          <a:p>
            <a:pPr>
              <a:buNone/>
            </a:pPr>
            <a:r>
              <a:rPr lang="en-US" dirty="0"/>
              <a:t> </a:t>
            </a:r>
            <a:r>
              <a:rPr lang="en-US" dirty="0" smtClean="0"/>
              <a:t>  </a:t>
            </a:r>
          </a:p>
          <a:p>
            <a:pPr>
              <a:buNone/>
            </a:pPr>
            <a:r>
              <a:rPr lang="en-US" dirty="0" smtClean="0"/>
              <a:t>	Typically</a:t>
            </a:r>
            <a:r>
              <a:rPr lang="en-US" dirty="0"/>
              <a:t>, initialization is performed only once and as with the </a:t>
            </a:r>
            <a:r>
              <a:rPr lang="en-US" dirty="0" err="1"/>
              <a:t>servlet</a:t>
            </a:r>
            <a:r>
              <a:rPr lang="en-US" dirty="0"/>
              <a:t> init method, you generally initialize database connections, open files, and create lookup tables in the </a:t>
            </a:r>
            <a:r>
              <a:rPr lang="en-US" dirty="0" err="1"/>
              <a:t>jspInit</a:t>
            </a:r>
            <a:r>
              <a:rPr lang="en-US" dirty="0"/>
              <a:t> method.</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3. JSP Execution</a:t>
            </a:r>
            <a:br>
              <a:rPr lang="en-US" dirty="0" smtClean="0"/>
            </a:br>
            <a:endParaRPr lang="en-US" dirty="0"/>
          </a:p>
        </p:txBody>
      </p:sp>
      <p:sp>
        <p:nvSpPr>
          <p:cNvPr id="3" name="Content Placeholder 2"/>
          <p:cNvSpPr>
            <a:spLocks noGrp="1"/>
          </p:cNvSpPr>
          <p:nvPr>
            <p:ph sz="quarter" idx="1"/>
          </p:nvPr>
        </p:nvSpPr>
        <p:spPr>
          <a:xfrm>
            <a:off x="457200" y="990600"/>
            <a:ext cx="8229600" cy="5181600"/>
          </a:xfrm>
        </p:spPr>
        <p:txBody>
          <a:bodyPr>
            <a:normAutofit fontScale="92500"/>
          </a:bodyPr>
          <a:lstStyle/>
          <a:p>
            <a:r>
              <a:rPr lang="en-US" sz="2200" dirty="0" smtClean="0"/>
              <a:t>This </a:t>
            </a:r>
            <a:r>
              <a:rPr lang="en-US" sz="2200" dirty="0"/>
              <a:t>phase of the JSP life cycle represents all interactions with requests until the JSP is destroyed.</a:t>
            </a:r>
          </a:p>
          <a:p>
            <a:r>
              <a:rPr lang="en-US" sz="2200" dirty="0"/>
              <a:t>Whenever a browser requests a JSP and the page has been loaded and initialized, the JSP engine invokes the </a:t>
            </a:r>
            <a:r>
              <a:rPr lang="en-US" sz="2200" b="1" dirty="0"/>
              <a:t>_</a:t>
            </a:r>
            <a:r>
              <a:rPr lang="en-US" sz="2200" b="1" dirty="0" err="1"/>
              <a:t>jspService</a:t>
            </a:r>
            <a:r>
              <a:rPr lang="en-US" sz="2200" b="1" dirty="0"/>
              <a:t>()</a:t>
            </a:r>
            <a:r>
              <a:rPr lang="en-US" sz="2200" dirty="0"/>
              <a:t> method in the JSP.</a:t>
            </a:r>
          </a:p>
          <a:p>
            <a:r>
              <a:rPr lang="en-US" sz="2200" dirty="0"/>
              <a:t>The _</a:t>
            </a:r>
            <a:r>
              <a:rPr lang="en-US" sz="2200" dirty="0" err="1"/>
              <a:t>jspService</a:t>
            </a:r>
            <a:r>
              <a:rPr lang="en-US" sz="2200" dirty="0"/>
              <a:t>() method takes an </a:t>
            </a:r>
            <a:r>
              <a:rPr lang="en-US" sz="2200" b="1" dirty="0" err="1"/>
              <a:t>HttpServletRequest</a:t>
            </a:r>
            <a:r>
              <a:rPr lang="en-US" sz="2200" dirty="0"/>
              <a:t> and an </a:t>
            </a:r>
            <a:r>
              <a:rPr lang="en-US" sz="2200" b="1" dirty="0" err="1"/>
              <a:t>HttpServletResponse</a:t>
            </a:r>
            <a:r>
              <a:rPr lang="en-US" sz="2200" dirty="0"/>
              <a:t> as its parameters as follows −</a:t>
            </a:r>
          </a:p>
          <a:p>
            <a:pPr>
              <a:buNone/>
            </a:pPr>
            <a:r>
              <a:rPr lang="en-US" sz="2200" dirty="0" smtClean="0"/>
              <a:t>	void _</a:t>
            </a:r>
            <a:r>
              <a:rPr lang="en-US" sz="2200" dirty="0" err="1" smtClean="0"/>
              <a:t>jspService</a:t>
            </a:r>
            <a:r>
              <a:rPr lang="en-US" sz="2200" dirty="0"/>
              <a:t>(</a:t>
            </a:r>
            <a:r>
              <a:rPr lang="en-US" sz="2200" dirty="0" err="1"/>
              <a:t>HttpServletRequest</a:t>
            </a:r>
            <a:r>
              <a:rPr lang="en-US" sz="2200" dirty="0" smtClean="0"/>
              <a:t> request</a:t>
            </a:r>
            <a:r>
              <a:rPr lang="en-US" sz="2200" dirty="0"/>
              <a:t>,</a:t>
            </a:r>
            <a:r>
              <a:rPr lang="en-US" sz="2200" dirty="0" smtClean="0"/>
              <a:t> </a:t>
            </a:r>
            <a:r>
              <a:rPr lang="en-US" sz="2200" dirty="0" err="1"/>
              <a:t>HttpServletResponse</a:t>
            </a:r>
            <a:r>
              <a:rPr lang="en-US" sz="2200" dirty="0" smtClean="0"/>
              <a:t> response</a:t>
            </a:r>
            <a:r>
              <a:rPr lang="en-US" sz="2200" dirty="0"/>
              <a:t>)</a:t>
            </a:r>
            <a:r>
              <a:rPr lang="en-US" sz="2200" dirty="0" smtClean="0"/>
              <a:t> </a:t>
            </a:r>
          </a:p>
          <a:p>
            <a:pPr>
              <a:buNone/>
            </a:pPr>
            <a:r>
              <a:rPr lang="en-US" sz="2200" dirty="0" smtClean="0"/>
              <a:t>	{ </a:t>
            </a:r>
            <a:r>
              <a:rPr lang="en-US" sz="2200" dirty="0"/>
              <a:t>// Service handling code...</a:t>
            </a:r>
            <a:r>
              <a:rPr lang="en-US" sz="2200" dirty="0" smtClean="0"/>
              <a:t> }</a:t>
            </a:r>
          </a:p>
          <a:p>
            <a:pPr>
              <a:buNone/>
            </a:pPr>
            <a:r>
              <a:rPr lang="en-US" sz="2200" dirty="0" smtClean="0"/>
              <a:t>	The</a:t>
            </a:r>
            <a:r>
              <a:rPr lang="en-US" sz="2200" dirty="0"/>
              <a:t> </a:t>
            </a:r>
            <a:r>
              <a:rPr lang="en-US" sz="2200" b="1" dirty="0"/>
              <a:t>_</a:t>
            </a:r>
            <a:r>
              <a:rPr lang="en-US" sz="2200" b="1" dirty="0" err="1"/>
              <a:t>jspService</a:t>
            </a:r>
            <a:r>
              <a:rPr lang="en-US" sz="2200" b="1" dirty="0"/>
              <a:t>()</a:t>
            </a:r>
            <a:r>
              <a:rPr lang="en-US" sz="2200" dirty="0"/>
              <a:t> method of a JSP is invoked on request basis. This is responsible for generating the response for that request and this method is also responsible for generating responses to all seven of the HTTP methods, </a:t>
            </a:r>
            <a:r>
              <a:rPr lang="en-US" sz="2200" dirty="0" err="1"/>
              <a:t>i.e</a:t>
            </a:r>
            <a:r>
              <a:rPr lang="en-US" sz="2200" dirty="0"/>
              <a:t>, </a:t>
            </a:r>
            <a:r>
              <a:rPr lang="en-US" sz="2200" b="1" dirty="0"/>
              <a:t>GET, POST, DELETE</a:t>
            </a:r>
            <a:r>
              <a:rPr lang="en-US" sz="2200" dirty="0"/>
              <a:t>, etc.</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4. JSP Cleanup</a:t>
            </a:r>
            <a:br>
              <a:rPr lang="en-US" dirty="0" smtClean="0"/>
            </a:br>
            <a:endParaRPr lang="en-US" dirty="0"/>
          </a:p>
        </p:txBody>
      </p:sp>
      <p:sp>
        <p:nvSpPr>
          <p:cNvPr id="3" name="Content Placeholder 2"/>
          <p:cNvSpPr>
            <a:spLocks noGrp="1"/>
          </p:cNvSpPr>
          <p:nvPr>
            <p:ph sz="quarter" idx="1"/>
          </p:nvPr>
        </p:nvSpPr>
        <p:spPr>
          <a:xfrm>
            <a:off x="457200" y="1295400"/>
            <a:ext cx="8229600" cy="5029200"/>
          </a:xfrm>
        </p:spPr>
        <p:txBody>
          <a:bodyPr>
            <a:normAutofit/>
          </a:bodyPr>
          <a:lstStyle/>
          <a:p>
            <a:r>
              <a:rPr lang="en-US" dirty="0" smtClean="0"/>
              <a:t>The </a:t>
            </a:r>
            <a:r>
              <a:rPr lang="en-US" dirty="0"/>
              <a:t>destruction phase of the JSP life cycle represents when a JSP is being removed from use by a container.</a:t>
            </a:r>
          </a:p>
          <a:p>
            <a:r>
              <a:rPr lang="en-US" dirty="0"/>
              <a:t>The </a:t>
            </a:r>
            <a:r>
              <a:rPr lang="en-US" b="1" dirty="0" err="1"/>
              <a:t>jspDestroy</a:t>
            </a:r>
            <a:r>
              <a:rPr lang="en-US" b="1" dirty="0"/>
              <a:t>()</a:t>
            </a:r>
            <a:r>
              <a:rPr lang="en-US" dirty="0"/>
              <a:t> method is the JSP equivalent of the destroy method for </a:t>
            </a:r>
            <a:r>
              <a:rPr lang="en-US" dirty="0" err="1"/>
              <a:t>servlets</a:t>
            </a:r>
            <a:r>
              <a:rPr lang="en-US" dirty="0"/>
              <a:t>. Override </a:t>
            </a:r>
            <a:r>
              <a:rPr lang="en-US" dirty="0" err="1"/>
              <a:t>jspDestroy</a:t>
            </a:r>
            <a:r>
              <a:rPr lang="en-US" dirty="0"/>
              <a:t> when you need to perform any cleanup, such as releasing database connections or closing open files.</a:t>
            </a:r>
          </a:p>
          <a:p>
            <a:pPr>
              <a:buNone/>
            </a:pPr>
            <a:r>
              <a:rPr lang="en-US" dirty="0" smtClean="0"/>
              <a:t>	</a:t>
            </a:r>
          </a:p>
          <a:p>
            <a:pPr>
              <a:buNone/>
            </a:pPr>
            <a:r>
              <a:rPr lang="en-US" dirty="0" smtClean="0"/>
              <a:t>	The </a:t>
            </a:r>
            <a:r>
              <a:rPr lang="en-US" dirty="0" err="1"/>
              <a:t>jspDestroy</a:t>
            </a:r>
            <a:r>
              <a:rPr lang="en-US" dirty="0"/>
              <a:t>() method has the following form −</a:t>
            </a:r>
          </a:p>
          <a:p>
            <a:pPr>
              <a:buNone/>
            </a:pPr>
            <a:r>
              <a:rPr lang="en-US" dirty="0" smtClean="0"/>
              <a:t>    </a:t>
            </a:r>
            <a:r>
              <a:rPr lang="en-US" sz="2600" dirty="0" smtClean="0"/>
              <a:t>public </a:t>
            </a:r>
            <a:r>
              <a:rPr lang="en-US" sz="2600" dirty="0"/>
              <a:t>void</a:t>
            </a:r>
            <a:r>
              <a:rPr lang="en-US" sz="2600" dirty="0" smtClean="0"/>
              <a:t> </a:t>
            </a:r>
            <a:r>
              <a:rPr lang="en-US" sz="2600" dirty="0" err="1" smtClean="0"/>
              <a:t>jspDestroy</a:t>
            </a:r>
            <a:r>
              <a:rPr lang="en-US" sz="2600" dirty="0"/>
              <a:t>()</a:t>
            </a:r>
            <a:r>
              <a:rPr lang="en-US" sz="2600" dirty="0" smtClean="0"/>
              <a:t> </a:t>
            </a:r>
          </a:p>
          <a:p>
            <a:pPr>
              <a:buNone/>
            </a:pPr>
            <a:r>
              <a:rPr lang="en-US" sz="2600" dirty="0"/>
              <a:t> </a:t>
            </a:r>
            <a:r>
              <a:rPr lang="en-US" sz="2600" dirty="0" smtClean="0"/>
              <a:t>    { </a:t>
            </a:r>
            <a:r>
              <a:rPr lang="en-US" sz="2600" dirty="0"/>
              <a:t>// Your cleanup code goes here.</a:t>
            </a:r>
            <a:r>
              <a:rPr lang="en-US" sz="2600" dirty="0" smtClean="0"/>
              <a:t> </a:t>
            </a:r>
            <a:r>
              <a:rPr lang="en-US" sz="2600" dirty="0"/>
              <a:t>}</a:t>
            </a: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24</TotalTime>
  <Words>200</Words>
  <Application>Microsoft Office PowerPoint</Application>
  <PresentationFormat>On-screen Show (4:3)</PresentationFormat>
  <Paragraphs>40</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Oriel</vt:lpstr>
      <vt:lpstr>JSP - Lifecycle </vt:lpstr>
      <vt:lpstr>Paths Followed By JSP </vt:lpstr>
      <vt:lpstr>    The four major phases of a JSP life Cycle </vt:lpstr>
      <vt:lpstr>1. JSP Compilation </vt:lpstr>
      <vt:lpstr>2. JSP Initialization </vt:lpstr>
      <vt:lpstr>3. JSP Execution </vt:lpstr>
      <vt:lpstr>4. JSP Cleanup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JSP - Lifecycle</dc:title>
  <dc:creator>SHAKTI</dc:creator>
  <cp:lastModifiedBy>SHAKTI</cp:lastModifiedBy>
  <cp:revision>8</cp:revision>
  <dcterms:created xsi:type="dcterms:W3CDTF">2019-04-28T11:54:28Z</dcterms:created>
  <dcterms:modified xsi:type="dcterms:W3CDTF">2019-04-28T14:53:51Z</dcterms:modified>
</cp:coreProperties>
</file>